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6858000" cy="9144000"/>
  <p:embeddedFontLst>
    <p:embeddedFont>
      <p:font typeface="Poppins Semi-Bold" charset="1" panose="00000700000000000000"/>
      <p:regular r:id="rId56"/>
    </p:embeddedFont>
    <p:embeddedFont>
      <p:font typeface="Barlow SemiCondensed Heavy" charset="1" panose="00000A06000000000000"/>
      <p:regular r:id="rId57"/>
    </p:embeddedFont>
    <p:embeddedFont>
      <p:font typeface="Barlow SemiCondensed" charset="1" panose="00000506000000000000"/>
      <p:regular r:id="rId58"/>
    </p:embeddedFont>
    <p:embeddedFont>
      <p:font typeface="Poppins" charset="1" panose="00000500000000000000"/>
      <p:regular r:id="rId59"/>
    </p:embeddedFont>
    <p:embeddedFont>
      <p:font typeface="JetBrains Mono" charset="1" panose="02010509020102050004"/>
      <p:regular r:id="rId60"/>
    </p:embeddedFont>
    <p:embeddedFont>
      <p:font typeface="Poppins Bold" charset="1" panose="00000800000000000000"/>
      <p:regular r:id="rId61"/>
    </p:embeddedFont>
    <p:embeddedFont>
      <p:font typeface="Kollektif Bold" charset="1" panose="020B0604020101010102"/>
      <p:regular r:id="rId62"/>
    </p:embeddedFont>
    <p:embeddedFont>
      <p:font typeface="Canva Sans Bold" charset="1" panose="020B0803030501040103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15" Target="../media/image21.png" Type="http://schemas.openxmlformats.org/officeDocument/2006/relationships/image"/><Relationship Id="rId16" Target="../media/image22.svg" Type="http://schemas.openxmlformats.org/officeDocument/2006/relationships/image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87BA2">
                <a:alpha val="6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4288751">
            <a:off x="9501592" y="2846987"/>
            <a:ext cx="8913338" cy="2039065"/>
            <a:chOff x="0" y="0"/>
            <a:chExt cx="2664736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4736" cy="609600"/>
            </a:xfrm>
            <a:custGeom>
              <a:avLst/>
              <a:gdLst/>
              <a:ahLst/>
              <a:cxnLst/>
              <a:rect r="r" b="b" t="t" l="l"/>
              <a:pathLst>
                <a:path h="609600" w="2664736">
                  <a:moveTo>
                    <a:pt x="203200" y="0"/>
                  </a:moveTo>
                  <a:lnTo>
                    <a:pt x="2461536" y="0"/>
                  </a:lnTo>
                  <a:lnTo>
                    <a:pt x="266473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241073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096261" y="-417465"/>
            <a:ext cx="19007987" cy="13536873"/>
            <a:chOff x="0" y="0"/>
            <a:chExt cx="855978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978" cy="609600"/>
            </a:xfrm>
            <a:custGeom>
              <a:avLst/>
              <a:gdLst/>
              <a:ahLst/>
              <a:cxnLst/>
              <a:rect r="r" b="b" t="t" l="l"/>
              <a:pathLst>
                <a:path h="609600" w="855978">
                  <a:moveTo>
                    <a:pt x="65277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55978" y="609600"/>
                  </a:lnTo>
                  <a:lnTo>
                    <a:pt x="65277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5277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4288751">
            <a:off x="9087200" y="2569506"/>
            <a:ext cx="8519102" cy="1857496"/>
            <a:chOff x="0" y="0"/>
            <a:chExt cx="2795831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8569794">
            <a:off x="10269896" y="8251667"/>
            <a:ext cx="6259767" cy="1857496"/>
            <a:chOff x="0" y="0"/>
            <a:chExt cx="2054354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4354" cy="609600"/>
            </a:xfrm>
            <a:custGeom>
              <a:avLst/>
              <a:gdLst/>
              <a:ahLst/>
              <a:cxnLst/>
              <a:rect r="r" b="b" t="t" l="l"/>
              <a:pathLst>
                <a:path h="609600" w="2054354">
                  <a:moveTo>
                    <a:pt x="203200" y="0"/>
                  </a:moveTo>
                  <a:lnTo>
                    <a:pt x="1851154" y="0"/>
                  </a:lnTo>
                  <a:lnTo>
                    <a:pt x="205435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180035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178775" y="1921145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1074329"/>
            <a:ext cx="2794288" cy="2788958"/>
          </a:xfrm>
          <a:custGeom>
            <a:avLst/>
            <a:gdLst/>
            <a:ahLst/>
            <a:cxnLst/>
            <a:rect r="r" b="b" t="t" l="l"/>
            <a:pathLst>
              <a:path h="2788958" w="2794288">
                <a:moveTo>
                  <a:pt x="0" y="0"/>
                </a:moveTo>
                <a:lnTo>
                  <a:pt x="2794288" y="0"/>
                </a:lnTo>
                <a:lnTo>
                  <a:pt x="2794288" y="2788958"/>
                </a:lnTo>
                <a:lnTo>
                  <a:pt x="0" y="27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514" t="-84359" r="-111508" b="-13928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4155555"/>
            <a:ext cx="9913209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Engineering Course.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079466"/>
            <a:ext cx="315007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Week 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Creating DataFrames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From RDDs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From a list of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Reading from files (CSV, JSON, Parquet)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From Hive tables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DataFrame Operations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select(), filter(), groupBy()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join(), union(), orderBy()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withColumn(), drop()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agg() for aggregations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SQL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Running SQL queries on DataFrames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Creating temporary views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Catalog API for managing tables and databases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Datasets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Strongly-typed version of DataFrames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Benefits: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Type-safety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Lambda functions in queries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Working with Datasets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Creating Datasets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Dataset operations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Converting between DataFrames and Datasets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Machine Learning with Spark MLlib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Overview of MLlib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Supported algorithms: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Classification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Regression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Clustering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Collaborative filtering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MLlib Pipeline APIs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Transformers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Estimators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Parameters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Pipeline composition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GraphX for Graph Computation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Overview of GraphX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abstractions: Graph, VertexRDD, EdgeRDD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Graph operators and algorithms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Performance Tuning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serialization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Memory tuning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Degree of parallelism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locality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Shuffle optimization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Data Engineering.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15067" y="1866686"/>
            <a:ext cx="9404944" cy="8532541"/>
            <a:chOff x="0" y="0"/>
            <a:chExt cx="67192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1928" cy="609600"/>
            </a:xfrm>
            <a:custGeom>
              <a:avLst/>
              <a:gdLst/>
              <a:ahLst/>
              <a:cxnLst/>
              <a:rect r="r" b="b" t="t" l="l"/>
              <a:pathLst>
                <a:path h="609600" w="671928">
                  <a:moveTo>
                    <a:pt x="203200" y="0"/>
                  </a:moveTo>
                  <a:lnTo>
                    <a:pt x="671928" y="0"/>
                  </a:lnTo>
                  <a:lnTo>
                    <a:pt x="4687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46872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22802" y="-6327082"/>
            <a:ext cx="5115151" cy="7672726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376159" y="-6644026"/>
            <a:ext cx="10230302" cy="7672726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6893659" y="369884"/>
            <a:ext cx="81609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Outline: Week 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3659" y="2152445"/>
            <a:ext cx="10365641" cy="560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Advanced Spark Programming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park RDDs, DataFrames, and Datasets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Spark SQL and analytics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Machine learning with Spark MLlib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Streaming Data Processing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 to stream processing concepts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Kafka for real-time data ingestion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 processing with Apache Flink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Streaming Data Processing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Streaming Data Processing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Streaming Data Processing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Processing data in real-time as it arrives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Importance in modern data architectures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Characteristics of Streaming Data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Continuous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Unbounded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Time-sensitive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 volume and velocity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Streaming vs. Batch Processing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3387636" y="4170378"/>
          <a:ext cx="11512728" cy="5743575"/>
        </p:xfrm>
        <a:graphic>
          <a:graphicData uri="http://schemas.openxmlformats.org/drawingml/2006/table">
            <a:tbl>
              <a:tblPr/>
              <a:tblGrid>
                <a:gridCol w="3837576"/>
                <a:gridCol w="3837576"/>
                <a:gridCol w="3837576"/>
              </a:tblGrid>
              <a:tr h="901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Streaming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Batch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901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Real-time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Periodic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Latency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Throughput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69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 cases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Real-time analytics, monitoring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Historical analysis, reporting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Streaming Data Processing Concepts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Event time vs. Processing time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Windowing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Watermarks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 management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Streaming Data Sources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IoT devices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Social media feeds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Financial market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Web clicks and user activity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Logs and metrics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Streaming Processing Models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Record-at-a-time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Micro-batch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Streaming</a:t>
            </a:r>
          </a:p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Tools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Advanced Spark Programming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Apache Kafka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Distributed streaming platform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Publish-subscribe messaging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Fault-tolerant storage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 processing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335284" cy="1627677"/>
          </a:xfrm>
          <a:custGeom>
            <a:avLst/>
            <a:gdLst/>
            <a:ahLst/>
            <a:cxnLst/>
            <a:rect r="r" b="b" t="t" l="l"/>
            <a:pathLst>
              <a:path h="1627677" w="3335284">
                <a:moveTo>
                  <a:pt x="0" y="0"/>
                </a:moveTo>
                <a:lnTo>
                  <a:pt x="3335284" y="0"/>
                </a:lnTo>
                <a:lnTo>
                  <a:pt x="3335284" y="1627676"/>
                </a:lnTo>
                <a:lnTo>
                  <a:pt x="0" y="162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85" t="-29219" r="-45088" b="-28613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Kafka Architecture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Brokers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Topics and Partitions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Consumers and Consumer Groups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ZooKeeper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335284" cy="1627677"/>
          </a:xfrm>
          <a:custGeom>
            <a:avLst/>
            <a:gdLst/>
            <a:ahLst/>
            <a:cxnLst/>
            <a:rect r="r" b="b" t="t" l="l"/>
            <a:pathLst>
              <a:path h="1627677" w="3335284">
                <a:moveTo>
                  <a:pt x="0" y="0"/>
                </a:moveTo>
                <a:lnTo>
                  <a:pt x="3335284" y="0"/>
                </a:lnTo>
                <a:lnTo>
                  <a:pt x="3335284" y="1627676"/>
                </a:lnTo>
                <a:lnTo>
                  <a:pt x="0" y="162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85" t="-29219" r="-45088" b="-28613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Kafka Topics and Partitions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Topics: Categories for organizing messages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Partitions: Units of parallelism within topics 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[Visual: Topic and partition diagram]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335284" cy="1627677"/>
          </a:xfrm>
          <a:custGeom>
            <a:avLst/>
            <a:gdLst/>
            <a:ahLst/>
            <a:cxnLst/>
            <a:rect r="r" b="b" t="t" l="l"/>
            <a:pathLst>
              <a:path h="1627677" w="3335284">
                <a:moveTo>
                  <a:pt x="0" y="0"/>
                </a:moveTo>
                <a:lnTo>
                  <a:pt x="3335284" y="0"/>
                </a:lnTo>
                <a:lnTo>
                  <a:pt x="3335284" y="1627676"/>
                </a:lnTo>
                <a:lnTo>
                  <a:pt x="0" y="162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85" t="-29219" r="-45088" b="-28613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Kafka Producers &amp; Consumers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Kafka Producers: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Sending messages to topics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Partitioning strategies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Acknowledgment modes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Kafka Consumers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Subscribing to topics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Consumer groups for scalability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Offset management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335284" cy="1627677"/>
          </a:xfrm>
          <a:custGeom>
            <a:avLst/>
            <a:gdLst/>
            <a:ahLst/>
            <a:cxnLst/>
            <a:rect r="r" b="b" t="t" l="l"/>
            <a:pathLst>
              <a:path h="1627677" w="3335284">
                <a:moveTo>
                  <a:pt x="0" y="0"/>
                </a:moveTo>
                <a:lnTo>
                  <a:pt x="3335284" y="0"/>
                </a:lnTo>
                <a:lnTo>
                  <a:pt x="3335284" y="1627676"/>
                </a:lnTo>
                <a:lnTo>
                  <a:pt x="0" y="162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85" t="-29219" r="-45088" b="-28613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Kafka Streams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Lightweight library for stream processing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Stateful and stateless operations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Exactly-once semantics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335284" cy="1627677"/>
          </a:xfrm>
          <a:custGeom>
            <a:avLst/>
            <a:gdLst/>
            <a:ahLst/>
            <a:cxnLst/>
            <a:rect r="r" b="b" t="t" l="l"/>
            <a:pathLst>
              <a:path h="1627677" w="3335284">
                <a:moveTo>
                  <a:pt x="0" y="0"/>
                </a:moveTo>
                <a:lnTo>
                  <a:pt x="3335284" y="0"/>
                </a:lnTo>
                <a:lnTo>
                  <a:pt x="3335284" y="1627676"/>
                </a:lnTo>
                <a:lnTo>
                  <a:pt x="0" y="162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85" t="-29219" r="-45088" b="-28613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Streaming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Extension of the core Spark API for processing live data streams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DStreams (Discretized Streams)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 sources: Kafka, Flume, Kinesis, TCP sockets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03727" cy="1809859"/>
          </a:xfrm>
          <a:custGeom>
            <a:avLst/>
            <a:gdLst/>
            <a:ahLst/>
            <a:cxnLst/>
            <a:rect r="r" b="b" t="t" l="l"/>
            <a:pathLst>
              <a:path h="1809859" w="3403727">
                <a:moveTo>
                  <a:pt x="0" y="0"/>
                </a:moveTo>
                <a:lnTo>
                  <a:pt x="3403727" y="0"/>
                </a:lnTo>
                <a:lnTo>
                  <a:pt x="3403727" y="1809859"/>
                </a:lnTo>
                <a:lnTo>
                  <a:pt x="0" y="1809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761" t="-28043" r="-43862" b="-27674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Streaming Operations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Transformations on DStreams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Window operations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Join operations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Output operations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03727" cy="1809859"/>
          </a:xfrm>
          <a:custGeom>
            <a:avLst/>
            <a:gdLst/>
            <a:ahLst/>
            <a:cxnLst/>
            <a:rect r="r" b="b" t="t" l="l"/>
            <a:pathLst>
              <a:path h="1809859" w="3403727">
                <a:moveTo>
                  <a:pt x="0" y="0"/>
                </a:moveTo>
                <a:lnTo>
                  <a:pt x="3403727" y="0"/>
                </a:lnTo>
                <a:lnTo>
                  <a:pt x="3403727" y="1809859"/>
                </a:lnTo>
                <a:lnTo>
                  <a:pt x="0" y="1809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761" t="-28043" r="-43862" b="-27674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Structured Streaming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Scalable and fault-tolerant stream processing built on the Spark SQL engine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Advantages over DStreams: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Simpler programming model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Stronger consistency guarantees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03727" cy="1809859"/>
          </a:xfrm>
          <a:custGeom>
            <a:avLst/>
            <a:gdLst/>
            <a:ahLst/>
            <a:cxnLst/>
            <a:rect r="r" b="b" t="t" l="l"/>
            <a:pathLst>
              <a:path h="1809859" w="3403727">
                <a:moveTo>
                  <a:pt x="0" y="0"/>
                </a:moveTo>
                <a:lnTo>
                  <a:pt x="3403727" y="0"/>
                </a:lnTo>
                <a:lnTo>
                  <a:pt x="3403727" y="1809859"/>
                </a:lnTo>
                <a:lnTo>
                  <a:pt x="0" y="1809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761" t="-28043" r="-43862" b="-27674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Structured Streaming Programming Model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 sources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Operations and queries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Output sinks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Triggers and watermarking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03727" cy="1809859"/>
          </a:xfrm>
          <a:custGeom>
            <a:avLst/>
            <a:gdLst/>
            <a:ahLst/>
            <a:cxnLst/>
            <a:rect r="r" b="b" t="t" l="l"/>
            <a:pathLst>
              <a:path h="1809859" w="3403727">
                <a:moveTo>
                  <a:pt x="0" y="0"/>
                </a:moveTo>
                <a:lnTo>
                  <a:pt x="3403727" y="0"/>
                </a:lnTo>
                <a:lnTo>
                  <a:pt x="3403727" y="1809859"/>
                </a:lnTo>
                <a:lnTo>
                  <a:pt x="0" y="1809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761" t="-28043" r="-43862" b="-27674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Apache Flink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Distributed processing engine for stateful computations over data streams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Event time processing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Stateful computations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Exactly-once semantics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931879" y="3635315"/>
            <a:ext cx="8950674" cy="5691607"/>
          </a:xfrm>
          <a:custGeom>
            <a:avLst/>
            <a:gdLst/>
            <a:ahLst/>
            <a:cxnLst/>
            <a:rect r="r" b="b" t="t" l="l"/>
            <a:pathLst>
              <a:path h="5691607" w="8950674">
                <a:moveTo>
                  <a:pt x="0" y="0"/>
                </a:moveTo>
                <a:lnTo>
                  <a:pt x="8950674" y="0"/>
                </a:lnTo>
                <a:lnTo>
                  <a:pt x="8950674" y="5691607"/>
                </a:lnTo>
                <a:lnTo>
                  <a:pt x="0" y="5691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Architecture (Recap)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62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Driver Program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Cluster Manager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Worker Nodes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Executors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In-memory computation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Fault tolerance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Lazy evaluation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 for multiple languages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(Scala, Java, Python, R)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Flink Architecture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JobManager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TaskManagers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Client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Flink Programming Model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DataStream API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Table API and SQL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ProcessFunction for low-level operations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Flink Windows and Time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Types of windows: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Tumbling windows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Sliding windows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Session windows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Event time vs. Processing time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Flink State Management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Keyed state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Operator state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 backends (RocksDB, heap memory)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Flink Fault Tolerance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Checkpointing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Savepoints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Exactly-once guarantees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Comparison of Streaming Frameworks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Latency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Throughput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Fault tolerance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 management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Ecosystem integration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[Visual: Comparison table of Kafka Streams, Flink, and Spark Streaming]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Best Practices for Streaming Data Processing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Handling late and out-of-order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Scaling and performance tuning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Monitoring and alerting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and validation in streams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Data Engineering.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9021" y="4060069"/>
            <a:ext cx="3469957" cy="3605859"/>
            <a:chOff x="0" y="0"/>
            <a:chExt cx="913898" cy="94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71084" y="4246919"/>
            <a:ext cx="3145831" cy="3232161"/>
            <a:chOff x="0" y="0"/>
            <a:chExt cx="4194442" cy="4309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335" t="0" r="1335" b="0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1771533">
            <a:off x="-735031" y="-811425"/>
            <a:ext cx="1823880" cy="4347756"/>
            <a:chOff x="0" y="0"/>
            <a:chExt cx="663073" cy="1580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3073" cy="1580630"/>
            </a:xfrm>
            <a:custGeom>
              <a:avLst/>
              <a:gdLst/>
              <a:ahLst/>
              <a:cxnLst/>
              <a:rect r="r" b="b" t="t" l="l"/>
              <a:pathLst>
                <a:path h="1580630" w="663073">
                  <a:moveTo>
                    <a:pt x="0" y="0"/>
                  </a:moveTo>
                  <a:lnTo>
                    <a:pt x="663073" y="0"/>
                  </a:lnTo>
                  <a:lnTo>
                    <a:pt x="663073" y="1580630"/>
                  </a:lnTo>
                  <a:lnTo>
                    <a:pt x="0" y="158063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63073" cy="1637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6929514">
            <a:off x="662736" y="-2001862"/>
            <a:ext cx="1667907" cy="4298796"/>
            <a:chOff x="0" y="0"/>
            <a:chExt cx="606369" cy="15628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6369" cy="1562831"/>
            </a:xfrm>
            <a:custGeom>
              <a:avLst/>
              <a:gdLst/>
              <a:ahLst/>
              <a:cxnLst/>
              <a:rect r="r" b="b" t="t" l="l"/>
              <a:pathLst>
                <a:path h="1562831" w="606369">
                  <a:moveTo>
                    <a:pt x="0" y="0"/>
                  </a:moveTo>
                  <a:lnTo>
                    <a:pt x="606369" y="0"/>
                  </a:lnTo>
                  <a:lnTo>
                    <a:pt x="606369" y="1562831"/>
                  </a:lnTo>
                  <a:lnTo>
                    <a:pt x="0" y="1562831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06369" cy="1619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4893540">
            <a:off x="13788575" y="-4283387"/>
            <a:ext cx="1261647" cy="8553724"/>
            <a:chOff x="0" y="0"/>
            <a:chExt cx="458673" cy="31097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8673" cy="3109713"/>
            </a:xfrm>
            <a:custGeom>
              <a:avLst/>
              <a:gdLst/>
              <a:ahLst/>
              <a:cxnLst/>
              <a:rect r="r" b="b" t="t" l="l"/>
              <a:pathLst>
                <a:path h="3109713" w="458673">
                  <a:moveTo>
                    <a:pt x="0" y="0"/>
                  </a:moveTo>
                  <a:lnTo>
                    <a:pt x="458673" y="0"/>
                  </a:lnTo>
                  <a:lnTo>
                    <a:pt x="458673" y="3109713"/>
                  </a:lnTo>
                  <a:lnTo>
                    <a:pt x="0" y="3109713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58673" cy="3166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73286">
            <a:off x="17373960" y="-250905"/>
            <a:ext cx="1516486" cy="10760721"/>
            <a:chOff x="0" y="0"/>
            <a:chExt cx="551320" cy="39120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1320" cy="3912068"/>
            </a:xfrm>
            <a:custGeom>
              <a:avLst/>
              <a:gdLst/>
              <a:ahLst/>
              <a:cxnLst/>
              <a:rect r="r" b="b" t="t" l="l"/>
              <a:pathLst>
                <a:path h="3912068" w="551320">
                  <a:moveTo>
                    <a:pt x="0" y="0"/>
                  </a:moveTo>
                  <a:lnTo>
                    <a:pt x="551320" y="0"/>
                  </a:lnTo>
                  <a:lnTo>
                    <a:pt x="551320" y="3912068"/>
                  </a:lnTo>
                  <a:lnTo>
                    <a:pt x="0" y="3912068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51320" cy="396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812610">
            <a:off x="16434367" y="-1238486"/>
            <a:ext cx="2943503" cy="6608091"/>
            <a:chOff x="0" y="0"/>
            <a:chExt cx="1070113" cy="24023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0113" cy="2402376"/>
            </a:xfrm>
            <a:custGeom>
              <a:avLst/>
              <a:gdLst/>
              <a:ahLst/>
              <a:cxnLst/>
              <a:rect r="r" b="b" t="t" l="l"/>
              <a:pathLst>
                <a:path h="2402376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402376"/>
                  </a:lnTo>
                  <a:lnTo>
                    <a:pt x="0" y="240237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70113" cy="245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576607"/>
            <a:ext cx="5813495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MEET OUR TEAM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760980" y="8043897"/>
            <a:ext cx="2766040" cy="802010"/>
            <a:chOff x="0" y="0"/>
            <a:chExt cx="3688053" cy="106934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9050"/>
              <a:ext cx="3688053" cy="559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91"/>
                </a:lnSpc>
              </a:pPr>
              <a:r>
                <a:rPr lang="en-US" sz="2659" spc="-5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Omar AlSaghier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11436" y="622570"/>
              <a:ext cx="3265181" cy="446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2"/>
                </a:lnSpc>
              </a:pPr>
              <a:r>
                <a:rPr lang="en-US" sz="212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Sr. Data Engineer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RDDs (Resilient Distributed Datasets)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Fundamental data structure of Spark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Essentially refers to a distributed collection of data records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 spc="-3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Resilience Advantage is their fault-tolerant nature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Properties: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Immutable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Partitioned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Ability to be operated on in parallel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005091" y="3920187"/>
            <a:ext cx="6254209" cy="5338113"/>
            <a:chOff x="0" y="0"/>
            <a:chExt cx="1913890" cy="1633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13890" cy="1633550"/>
            </a:xfrm>
            <a:custGeom>
              <a:avLst/>
              <a:gdLst/>
              <a:ahLst/>
              <a:cxnLst/>
              <a:rect r="r" b="b" t="t" l="l"/>
              <a:pathLst>
                <a:path h="1633550" w="1913890">
                  <a:moveTo>
                    <a:pt x="1789430" y="1633550"/>
                  </a:moveTo>
                  <a:lnTo>
                    <a:pt x="124460" y="1633550"/>
                  </a:lnTo>
                  <a:cubicBezTo>
                    <a:pt x="55880" y="1633550"/>
                    <a:pt x="0" y="1577670"/>
                    <a:pt x="0" y="15090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509090"/>
                  </a:lnTo>
                  <a:cubicBezTo>
                    <a:pt x="1913890" y="1577670"/>
                    <a:pt x="1858010" y="1633550"/>
                    <a:pt x="1789430" y="1633550"/>
                  </a:cubicBezTo>
                  <a:close/>
                </a:path>
              </a:pathLst>
            </a:custGeom>
            <a:solidFill>
              <a:srgbClr val="001524"/>
            </a:solidFill>
          </p:spPr>
        </p:sp>
      </p:grpSp>
      <p:sp>
        <p:nvSpPr>
          <p:cNvPr name="AutoShape 13" id="13"/>
          <p:cNvSpPr/>
          <p:nvPr/>
        </p:nvSpPr>
        <p:spPr>
          <a:xfrm>
            <a:off x="11247600" y="4390499"/>
            <a:ext cx="5708252" cy="0"/>
          </a:xfrm>
          <a:prstGeom prst="line">
            <a:avLst/>
          </a:prstGeom>
          <a:ln cap="rnd" w="2857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1247600" y="4476739"/>
            <a:ext cx="5864093" cy="3642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from pyspark import SparkContext, SparkConf</a:t>
            </a:r>
          </a:p>
          <a:p>
            <a:pPr algn="l">
              <a:lnSpc>
                <a:spcPts val="2686"/>
              </a:lnSpc>
            </a:pPr>
          </a:p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conf = SparkConf() \</a:t>
            </a:r>
          </a:p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.setAppName("parallelize_example") \</a:t>
            </a:r>
          </a:p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.setMaster("local[*]")</a:t>
            </a:r>
          </a:p>
          <a:p>
            <a:pPr algn="l">
              <a:lnSpc>
                <a:spcPts val="2686"/>
              </a:lnSpc>
            </a:pPr>
          </a:p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sc = SparkContext(conf=conf)</a:t>
            </a:r>
          </a:p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data = [1, 2, 3, 4, 5, 6, 7, 8, 9, 10]</a:t>
            </a:r>
          </a:p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rdd = sc. parallelize (data)</a:t>
            </a:r>
          </a:p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print(rdd.collect())</a:t>
            </a:r>
          </a:p>
          <a:p>
            <a:pPr algn="l">
              <a:lnSpc>
                <a:spcPts val="2686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1247600" y="4147762"/>
            <a:ext cx="144871" cy="144871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417791" y="4147762"/>
            <a:ext cx="144871" cy="144871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1587983" y="4147762"/>
            <a:ext cx="144871" cy="144871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3565974" y="4073825"/>
            <a:ext cx="3165067" cy="245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6"/>
              </a:lnSpc>
            </a:pPr>
            <a:r>
              <a:rPr lang="en-US" sz="133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.sql</a:t>
            </a:r>
          </a:p>
        </p:txBody>
      </p:sp>
      <p:sp>
        <p:nvSpPr>
          <p:cNvPr name="AutoShape 22" id="2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95CB">
                <a:alpha val="6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92809" y="8384110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2"/>
                </a:lnTo>
                <a:lnTo>
                  <a:pt x="0" y="51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2809" y="9151955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1"/>
                </a:lnTo>
                <a:lnTo>
                  <a:pt x="0" y="513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48074" y="8384110"/>
            <a:ext cx="513632" cy="513632"/>
            <a:chOff x="0" y="0"/>
            <a:chExt cx="684842" cy="684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6702" y="55185"/>
              <a:ext cx="271438" cy="574471"/>
            </a:xfrm>
            <a:custGeom>
              <a:avLst/>
              <a:gdLst/>
              <a:ahLst/>
              <a:cxnLst/>
              <a:rect r="r" b="b" t="t" l="l"/>
              <a:pathLst>
                <a:path h="574471" w="271438">
                  <a:moveTo>
                    <a:pt x="0" y="0"/>
                  </a:moveTo>
                  <a:lnTo>
                    <a:pt x="271438" y="0"/>
                  </a:lnTo>
                  <a:lnTo>
                    <a:pt x="271438" y="574472"/>
                  </a:lnTo>
                  <a:lnTo>
                    <a:pt x="0" y="5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548074" y="9151955"/>
            <a:ext cx="513632" cy="513632"/>
            <a:chOff x="0" y="0"/>
            <a:chExt cx="684842" cy="6848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7051" y="107051"/>
              <a:ext cx="470740" cy="470740"/>
            </a:xfrm>
            <a:custGeom>
              <a:avLst/>
              <a:gdLst/>
              <a:ahLst/>
              <a:cxnLst/>
              <a:rect r="r" b="b" t="t" l="l"/>
              <a:pathLst>
                <a:path h="470740" w="470740">
                  <a:moveTo>
                    <a:pt x="0" y="0"/>
                  </a:moveTo>
                  <a:lnTo>
                    <a:pt x="470740" y="0"/>
                  </a:lnTo>
                  <a:lnTo>
                    <a:pt x="470740" y="470740"/>
                  </a:lnTo>
                  <a:lnTo>
                    <a:pt x="0" y="470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19236" y="402011"/>
            <a:ext cx="2049527" cy="2049527"/>
            <a:chOff x="0" y="0"/>
            <a:chExt cx="2732703" cy="2732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32703" cy="2732703"/>
            </a:xfrm>
            <a:custGeom>
              <a:avLst/>
              <a:gdLst/>
              <a:ahLst/>
              <a:cxnLst/>
              <a:rect r="r" b="b" t="t" l="l"/>
              <a:pathLst>
                <a:path h="2732703" w="2732703">
                  <a:moveTo>
                    <a:pt x="0" y="0"/>
                  </a:moveTo>
                  <a:lnTo>
                    <a:pt x="2732703" y="0"/>
                  </a:lnTo>
                  <a:lnTo>
                    <a:pt x="2732703" y="2732703"/>
                  </a:lnTo>
                  <a:lnTo>
                    <a:pt x="0" y="273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0453" y="250910"/>
              <a:ext cx="1725841" cy="1725841"/>
            </a:xfrm>
            <a:custGeom>
              <a:avLst/>
              <a:gdLst/>
              <a:ahLst/>
              <a:cxnLst/>
              <a:rect r="r" b="b" t="t" l="l"/>
              <a:pathLst>
                <a:path h="1725841" w="1725841">
                  <a:moveTo>
                    <a:pt x="0" y="0"/>
                  </a:moveTo>
                  <a:lnTo>
                    <a:pt x="1725841" y="0"/>
                  </a:lnTo>
                  <a:lnTo>
                    <a:pt x="1725841" y="1725841"/>
                  </a:lnTo>
                  <a:lnTo>
                    <a:pt x="0" y="172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ysDot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6458" y="762364"/>
              <a:ext cx="1036892" cy="1036892"/>
            </a:xfrm>
            <a:custGeom>
              <a:avLst/>
              <a:gdLst/>
              <a:ahLst/>
              <a:cxnLst/>
              <a:rect r="r" b="b" t="t" l="l"/>
              <a:pathLst>
                <a:path h="1036892" w="1036892">
                  <a:moveTo>
                    <a:pt x="0" y="0"/>
                  </a:moveTo>
                  <a:lnTo>
                    <a:pt x="1036892" y="0"/>
                  </a:lnTo>
                  <a:lnTo>
                    <a:pt x="1036892" y="1036892"/>
                  </a:lnTo>
                  <a:lnTo>
                    <a:pt x="0" y="103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309195" y="4453775"/>
            <a:ext cx="9669610" cy="205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8"/>
              </a:lnSpc>
            </a:pPr>
            <a:r>
              <a:rPr lang="en-US" sz="13523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0324" y="7275612"/>
            <a:ext cx="4527351" cy="67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sz="43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2719" y="8375838"/>
            <a:ext cx="4180680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datatechlabs.ai@gmail.com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2719" y="9143683"/>
            <a:ext cx="2529553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Amman, Jordan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27984" y="8425134"/>
            <a:ext cx="1974619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27984" y="9192978"/>
            <a:ext cx="2137337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datatechlabs.ai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83773" y="2625024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RDD Operations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Transformations (lazy operations):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map, flatMap, filter, distinct, sample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Actions (trigger execution):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collect, count, first, take, reduce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RDD Persistence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cache() and persist() methods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Storage levels: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MEMORY_ONLY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MEMORY_AND_DISK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DISK_ONLY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OFF_HEAP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Shared Variables in Spark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Broadcast variables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Read-only variables cached on each machine.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Accumulators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Variables that are only "added" to through an associative and commutative operation.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DataFrames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Distributed collection of data organized into named columns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Advantages over RDDs: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Named columns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Optimized execution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SQL-like operations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DAGPHmRAUxQ</dc:identifier>
  <dcterms:modified xsi:type="dcterms:W3CDTF">2011-08-01T06:04:30Z</dcterms:modified>
  <cp:revision>1</cp:revision>
  <dc:title>DE Course: Week 4</dc:title>
</cp:coreProperties>
</file>